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</p:sldIdLst>
  <p:sldSz cy="5143500" cx="9144000"/>
  <p:notesSz cx="6858000" cy="9144000"/>
  <p:embeddedFontLst>
    <p:embeddedFont>
      <p:font typeface="Comfortaa"/>
      <p:regular r:id="rId41"/>
      <p:bold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4C629B22-5451-4B58-8904-C92A4585A824}">
  <a:tblStyle styleId="{4C629B22-5451-4B58-8904-C92A4585A8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20" Type="http://schemas.openxmlformats.org/officeDocument/2006/relationships/slide" Target="slides/slide14.xml"/><Relationship Id="rId42" Type="http://schemas.openxmlformats.org/officeDocument/2006/relationships/font" Target="fonts/Comfortaa-bold.fntdata"/><Relationship Id="rId41" Type="http://schemas.openxmlformats.org/officeDocument/2006/relationships/font" Target="fonts/Comfortaa-regular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b6cbe40e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b6cbe40e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b6cbe40e0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b6cbe40e0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b6cbe40e0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b6cbe40e0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b6cbe40e0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b6cbe40e0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b6cbe40e0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b6cbe40e0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b6cbe40e0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b6cbe40e0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866f73919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866f73919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b6cbe40e0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b6cbe40e0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b01387ee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b01387ee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b6cbe40e0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b6cbe40e0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Boolean algebra exercises to fill time, in case the other content is exhausted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b6cbe40e0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b6cbe40e0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5866f7391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5866f7391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b6cbe40e0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b6cbe40e0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5866f73919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5866f73919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866f73919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866f73919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b6cbe40e0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b6cbe40e0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866f73919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866f73919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5866f73919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5866f73919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866f73919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866f73919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866f73919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866f73919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5866f73919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5866f73919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5866f73919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5866f73919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// arrays exercise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var list = [];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list.push(create());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list.push(create());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list.push(create());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list.push(create());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// change color of balls in array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var i=0;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var length = list.length;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while (i &lt; length) {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    var ball = list[i];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    colorRandom(ball);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    i++;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}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5866f7391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5866f7391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5866f73919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5866f73919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5866f73919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5866f73919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// length of array with painting information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var length = data.length;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// create a ball for each color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for (var i = 0; i &lt; length; i++) {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  var ball = data[i];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    create(ball.x,ball.y,ball.color);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}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5866f73919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5866f73919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b6cbe40e0_0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b6cbe40e0_0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5866f73919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5866f73919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866f73919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5866f73919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5866f73919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5866f73919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b6cbe40e0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b6cbe40e0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b6cbe40e0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b6cbe40e0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b6cbe40e0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b6cbe40e0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b6cbe40e0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b6cbe40e0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Relationship Id="rId4" Type="http://schemas.openxmlformats.org/officeDocument/2006/relationships/image" Target="../media/image1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dreamgrande.io/workshop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2.jp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jpg"/><Relationship Id="rId4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311700" y="13671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Patrones Hermosos</a:t>
            </a:r>
            <a:r>
              <a:rPr lang="en" sz="7200">
                <a:solidFill>
                  <a:srgbClr val="545454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sz="72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2"/>
          <p:cNvSpPr txBox="1"/>
          <p:nvPr>
            <p:ph idx="4294967295" type="subTitle"/>
          </p:nvPr>
        </p:nvSpPr>
        <p:spPr>
          <a:xfrm>
            <a:off x="606150" y="200250"/>
            <a:ext cx="7931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Why not count in multiples of 2? </a:t>
            </a:r>
            <a:endParaRPr sz="36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05" name="Google Shape;10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1400" y="1127725"/>
            <a:ext cx="4901200" cy="36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025" y="104525"/>
            <a:ext cx="7401675" cy="493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475" y="152400"/>
            <a:ext cx="725805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2975" y="152400"/>
            <a:ext cx="725805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1525" y="450175"/>
            <a:ext cx="9296227" cy="4367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 txBox="1"/>
          <p:nvPr>
            <p:ph idx="4294967295" type="subTitle"/>
          </p:nvPr>
        </p:nvSpPr>
        <p:spPr>
          <a:xfrm>
            <a:off x="1203750" y="370200"/>
            <a:ext cx="6736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Competition!</a:t>
            </a:r>
            <a:endParaRPr sz="36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1" name="Google Shape;131;p27"/>
          <p:cNvSpPr txBox="1"/>
          <p:nvPr/>
        </p:nvSpPr>
        <p:spPr>
          <a:xfrm>
            <a:off x="869325" y="1283300"/>
            <a:ext cx="1717800" cy="34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0</a:t>
            </a: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100 =</a:t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1000 = </a:t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0111 = </a:t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1011 = </a:t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2" name="Google Shape;132;p27"/>
          <p:cNvSpPr txBox="1"/>
          <p:nvPr/>
        </p:nvSpPr>
        <p:spPr>
          <a:xfrm>
            <a:off x="2449900" y="1283300"/>
            <a:ext cx="924000" cy="34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4</a:t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8</a:t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7</a:t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11</a:t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3" name="Google Shape;133;p27"/>
          <p:cNvSpPr txBox="1"/>
          <p:nvPr/>
        </p:nvSpPr>
        <p:spPr>
          <a:xfrm>
            <a:off x="4178200" y="1283300"/>
            <a:ext cx="1717800" cy="34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0000</a:t>
            </a: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 =</a:t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0011 = </a:t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 </a:t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1111 = </a:t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1100 = </a:t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34" name="Google Shape;134;p27"/>
          <p:cNvSpPr txBox="1"/>
          <p:nvPr/>
        </p:nvSpPr>
        <p:spPr>
          <a:xfrm>
            <a:off x="5707050" y="1283300"/>
            <a:ext cx="924000" cy="34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0</a:t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3</a:t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15</a:t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12</a:t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5788" y="1715050"/>
            <a:ext cx="3192425" cy="319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8"/>
          <p:cNvSpPr txBox="1"/>
          <p:nvPr>
            <p:ph idx="4294967295" type="subTitle"/>
          </p:nvPr>
        </p:nvSpPr>
        <p:spPr>
          <a:xfrm>
            <a:off x="1203750" y="370200"/>
            <a:ext cx="6736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Design a Binary Clock</a:t>
            </a:r>
            <a:endParaRPr sz="3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5375" y="1135025"/>
            <a:ext cx="2977100" cy="297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875" y="823750"/>
            <a:ext cx="4048125" cy="376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0"/>
          <p:cNvSpPr txBox="1"/>
          <p:nvPr>
            <p:ph idx="4294967295" type="subTitle"/>
          </p:nvPr>
        </p:nvSpPr>
        <p:spPr>
          <a:xfrm>
            <a:off x="1203750" y="494825"/>
            <a:ext cx="6736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Boolean Algebra</a:t>
            </a:r>
            <a:endParaRPr sz="3600">
              <a:latin typeface="Comfortaa"/>
              <a:ea typeface="Comfortaa"/>
              <a:cs typeface="Comfortaa"/>
              <a:sym typeface="Comfortaa"/>
            </a:endParaRPr>
          </a:p>
        </p:txBody>
      </p:sp>
      <p:graphicFrame>
        <p:nvGraphicFramePr>
          <p:cNvPr id="152" name="Google Shape;152;p30"/>
          <p:cNvGraphicFramePr/>
          <p:nvPr/>
        </p:nvGraphicFramePr>
        <p:xfrm>
          <a:off x="895850" y="2797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{4C629B22-5451-4B58-8904-C92A4585A824}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B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 and B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53" name="Google Shape;15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2450" y="1287425"/>
            <a:ext cx="2305800" cy="14400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0"/>
          <p:cNvSpPr txBox="1"/>
          <p:nvPr>
            <p:ph idx="4294967295" type="subTitle"/>
          </p:nvPr>
        </p:nvSpPr>
        <p:spPr>
          <a:xfrm>
            <a:off x="6227725" y="1611150"/>
            <a:ext cx="150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0000FF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&amp;&amp;</a:t>
            </a:r>
            <a:endParaRPr b="1" sz="3600">
              <a:solidFill>
                <a:srgbClr val="0000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1"/>
          <p:cNvSpPr txBox="1"/>
          <p:nvPr>
            <p:ph idx="4294967295" type="subTitle"/>
          </p:nvPr>
        </p:nvSpPr>
        <p:spPr>
          <a:xfrm>
            <a:off x="1203750" y="494825"/>
            <a:ext cx="6736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Boolean Algebra</a:t>
            </a:r>
            <a:endParaRPr sz="3600">
              <a:latin typeface="Comfortaa"/>
              <a:ea typeface="Comfortaa"/>
              <a:cs typeface="Comfortaa"/>
              <a:sym typeface="Comfortaa"/>
            </a:endParaRPr>
          </a:p>
        </p:txBody>
      </p:sp>
      <p:graphicFrame>
        <p:nvGraphicFramePr>
          <p:cNvPr id="160" name="Google Shape;160;p31"/>
          <p:cNvGraphicFramePr/>
          <p:nvPr/>
        </p:nvGraphicFramePr>
        <p:xfrm>
          <a:off x="895850" y="2797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{4C629B22-5451-4B58-8904-C92A4585A824}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B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A or B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161" name="Google Shape;16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9911" y="1287413"/>
            <a:ext cx="2270889" cy="14182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31"/>
          <p:cNvSpPr txBox="1"/>
          <p:nvPr>
            <p:ph idx="4294967295" type="subTitle"/>
          </p:nvPr>
        </p:nvSpPr>
        <p:spPr>
          <a:xfrm>
            <a:off x="6227725" y="1611150"/>
            <a:ext cx="1507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0000FF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||</a:t>
            </a:r>
            <a:endParaRPr b="1" sz="3600">
              <a:solidFill>
                <a:srgbClr val="0000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idx="4294967295" type="subTitle"/>
          </p:nvPr>
        </p:nvSpPr>
        <p:spPr>
          <a:xfrm>
            <a:off x="1203750" y="370200"/>
            <a:ext cx="6736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What are you nervous about this week?</a:t>
            </a:r>
            <a:endParaRPr sz="36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5150" y="1846550"/>
            <a:ext cx="4235602" cy="282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2"/>
          <p:cNvSpPr txBox="1"/>
          <p:nvPr>
            <p:ph idx="4294967295" type="subTitle"/>
          </p:nvPr>
        </p:nvSpPr>
        <p:spPr>
          <a:xfrm>
            <a:off x="1203750" y="449500"/>
            <a:ext cx="6736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Calculate</a:t>
            </a:r>
            <a:endParaRPr sz="36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68" name="Google Shape;168;p32"/>
          <p:cNvSpPr txBox="1"/>
          <p:nvPr>
            <p:ph idx="4294967295" type="subTitle"/>
          </p:nvPr>
        </p:nvSpPr>
        <p:spPr>
          <a:xfrm>
            <a:off x="1018650" y="1927450"/>
            <a:ext cx="7106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(1 || 0) || (1 &amp;&amp; 0)</a:t>
            </a:r>
            <a:endParaRPr sz="3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69" name="Google Shape;169;p32"/>
          <p:cNvSpPr txBox="1"/>
          <p:nvPr>
            <p:ph idx="4294967295" type="subTitle"/>
          </p:nvPr>
        </p:nvSpPr>
        <p:spPr>
          <a:xfrm>
            <a:off x="1018650" y="1344075"/>
            <a:ext cx="7106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(1 || 0) &amp;&amp; (1 &amp;&amp; 0)</a:t>
            </a:r>
            <a:endParaRPr sz="3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70" name="Google Shape;170;p32"/>
          <p:cNvSpPr txBox="1"/>
          <p:nvPr>
            <p:ph idx="4294967295" type="subTitle"/>
          </p:nvPr>
        </p:nvSpPr>
        <p:spPr>
          <a:xfrm>
            <a:off x="1018650" y="2571750"/>
            <a:ext cx="7106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(1 || 1) || (1 &amp;&amp; 1)</a:t>
            </a:r>
            <a:endParaRPr sz="3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71" name="Google Shape;171;p32"/>
          <p:cNvSpPr txBox="1"/>
          <p:nvPr>
            <p:ph idx="4294967295" type="subTitle"/>
          </p:nvPr>
        </p:nvSpPr>
        <p:spPr>
          <a:xfrm>
            <a:off x="1018650" y="3303425"/>
            <a:ext cx="7106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(0 || 0) &amp;&amp; (1 &amp;&amp; 0)</a:t>
            </a:r>
            <a:endParaRPr sz="3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72" name="Google Shape;172;p32"/>
          <p:cNvSpPr txBox="1"/>
          <p:nvPr>
            <p:ph idx="4294967295" type="subTitle"/>
          </p:nvPr>
        </p:nvSpPr>
        <p:spPr>
          <a:xfrm>
            <a:off x="1018650" y="3982750"/>
            <a:ext cx="7106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(1 || 0) &amp;&amp; (1 &amp;&amp; 0) || (0 || 1)</a:t>
            </a:r>
            <a:endParaRPr sz="30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3"/>
          <p:cNvSpPr txBox="1"/>
          <p:nvPr>
            <p:ph idx="4294967295" type="subTitle"/>
          </p:nvPr>
        </p:nvSpPr>
        <p:spPr>
          <a:xfrm>
            <a:off x="1595100" y="522725"/>
            <a:ext cx="5953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8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Coding Exercises</a:t>
            </a:r>
            <a:endParaRPr b="1" sz="4800">
              <a:solidFill>
                <a:srgbClr val="6A6A6A"/>
              </a:solidFill>
              <a:highlight>
                <a:srgbClr val="FFFFFF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400">
              <a:solidFill>
                <a:srgbClr val="6A6A6A"/>
              </a:solidFill>
              <a:highlight>
                <a:srgbClr val="FFFFFF"/>
              </a:highlight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78" name="Google Shape;178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22000" y="1467725"/>
            <a:ext cx="4847292" cy="352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4"/>
          <p:cNvSpPr txBox="1"/>
          <p:nvPr/>
        </p:nvSpPr>
        <p:spPr>
          <a:xfrm>
            <a:off x="324950" y="1191000"/>
            <a:ext cx="80649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mfortaa"/>
              <a:buChar char="●"/>
            </a:pPr>
            <a:r>
              <a:rPr lang="en" sz="2400">
                <a:latin typeface="Comfortaa"/>
                <a:ea typeface="Comfortaa"/>
                <a:cs typeface="Comfortaa"/>
                <a:sym typeface="Comfortaa"/>
              </a:rPr>
              <a:t>Variables</a:t>
            </a:r>
            <a:endParaRPr sz="2400">
              <a:latin typeface="Comfortaa"/>
              <a:ea typeface="Comfortaa"/>
              <a:cs typeface="Comfortaa"/>
              <a:sym typeface="Comfortaa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mfortaa"/>
              <a:buChar char="●"/>
            </a:pPr>
            <a:r>
              <a:rPr lang="en" sz="2400">
                <a:latin typeface="Comfortaa"/>
                <a:ea typeface="Comfortaa"/>
                <a:cs typeface="Comfortaa"/>
                <a:sym typeface="Comfortaa"/>
              </a:rPr>
              <a:t>Arrays</a:t>
            </a:r>
            <a:endParaRPr sz="2400">
              <a:latin typeface="Comfortaa"/>
              <a:ea typeface="Comfortaa"/>
              <a:cs typeface="Comfortaa"/>
              <a:sym typeface="Comfortaa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mfortaa"/>
              <a:buChar char="●"/>
            </a:pPr>
            <a:r>
              <a:rPr lang="en" sz="2400">
                <a:latin typeface="Comfortaa"/>
                <a:ea typeface="Comfortaa"/>
                <a:cs typeface="Comfortaa"/>
                <a:sym typeface="Comfortaa"/>
              </a:rPr>
              <a:t>Conditional statements</a:t>
            </a:r>
            <a:endParaRPr sz="2400">
              <a:latin typeface="Comfortaa"/>
              <a:ea typeface="Comfortaa"/>
              <a:cs typeface="Comfortaa"/>
              <a:sym typeface="Comfortaa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mfortaa"/>
              <a:buChar char="●"/>
            </a:pPr>
            <a:r>
              <a:rPr lang="en" sz="2400">
                <a:latin typeface="Comfortaa"/>
                <a:ea typeface="Comfortaa"/>
                <a:cs typeface="Comfortaa"/>
                <a:sym typeface="Comfortaa"/>
              </a:rPr>
              <a:t>Loops</a:t>
            </a:r>
            <a:endParaRPr sz="2400">
              <a:latin typeface="Comfortaa"/>
              <a:ea typeface="Comfortaa"/>
              <a:cs typeface="Comfortaa"/>
              <a:sym typeface="Comfortaa"/>
            </a:endParaRPr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mfortaa"/>
              <a:buChar char="●"/>
            </a:pPr>
            <a:r>
              <a:rPr lang="en" sz="2400">
                <a:latin typeface="Comfortaa"/>
                <a:ea typeface="Comfortaa"/>
                <a:cs typeface="Comfortaa"/>
                <a:sym typeface="Comfortaa"/>
              </a:rPr>
              <a:t>Functions</a:t>
            </a:r>
            <a:endParaRPr sz="2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84" name="Google Shape;184;p34"/>
          <p:cNvSpPr txBox="1"/>
          <p:nvPr>
            <p:ph idx="4294967295" type="subTitle"/>
          </p:nvPr>
        </p:nvSpPr>
        <p:spPr>
          <a:xfrm>
            <a:off x="1203750" y="494825"/>
            <a:ext cx="6736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In All Coding Languages!</a:t>
            </a:r>
            <a:endParaRPr sz="3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5"/>
          <p:cNvSpPr txBox="1"/>
          <p:nvPr>
            <p:ph idx="4294967295" type="subTitle"/>
          </p:nvPr>
        </p:nvSpPr>
        <p:spPr>
          <a:xfrm>
            <a:off x="1203750" y="449500"/>
            <a:ext cx="6736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Variables</a:t>
            </a:r>
            <a:endParaRPr sz="36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90" name="Google Shape;190;p35"/>
          <p:cNvSpPr txBox="1"/>
          <p:nvPr>
            <p:ph idx="4294967295" type="subTitle"/>
          </p:nvPr>
        </p:nvSpPr>
        <p:spPr>
          <a:xfrm>
            <a:off x="1203750" y="2692700"/>
            <a:ext cx="6736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Arrays</a:t>
            </a:r>
            <a:endParaRPr sz="36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91" name="Google Shape;191;p35"/>
          <p:cNvSpPr txBox="1"/>
          <p:nvPr>
            <p:ph idx="4294967295" type="subTitle"/>
          </p:nvPr>
        </p:nvSpPr>
        <p:spPr>
          <a:xfrm>
            <a:off x="3951425" y="3598575"/>
            <a:ext cx="46824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A list of variables!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92" name="Google Shape;19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5475" y="1139025"/>
            <a:ext cx="2819400" cy="161925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35"/>
          <p:cNvSpPr txBox="1"/>
          <p:nvPr>
            <p:ph idx="4294967295" type="subTitle"/>
          </p:nvPr>
        </p:nvSpPr>
        <p:spPr>
          <a:xfrm>
            <a:off x="1148300" y="1457825"/>
            <a:ext cx="3780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http://www.spanish411.net/SpanishMadLibs/</a:t>
            </a:r>
            <a:endParaRPr b="1">
              <a:solidFill>
                <a:srgbClr val="6A6A6A"/>
              </a:solidFill>
              <a:highlight>
                <a:srgbClr val="FFFFFF"/>
              </a:highlight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194" name="Google Shape;19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8275" y="3485288"/>
            <a:ext cx="3810000" cy="138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2" cy="46931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7"/>
          <p:cNvSpPr txBox="1"/>
          <p:nvPr>
            <p:ph idx="4294967295" type="subTitle"/>
          </p:nvPr>
        </p:nvSpPr>
        <p:spPr>
          <a:xfrm>
            <a:off x="970300" y="449500"/>
            <a:ext cx="7366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solidFill>
                <a:srgbClr val="6A6A6A"/>
              </a:solidFill>
              <a:highlight>
                <a:srgbClr val="FFFFFF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A6A6A"/>
              </a:solidFill>
              <a:highlight>
                <a:srgbClr val="FFFFFF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Go to: </a:t>
            </a:r>
            <a:r>
              <a:rPr b="1" lang="en" sz="3000" u="sng">
                <a:solidFill>
                  <a:schemeClr val="hlink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  <a:hlinkClick r:id="rId3"/>
              </a:rPr>
              <a:t>https://dreamgrande.io/workshop</a:t>
            </a:r>
            <a:endParaRPr b="1" sz="3000">
              <a:solidFill>
                <a:srgbClr val="0000FF"/>
              </a:solidFill>
              <a:highlight>
                <a:srgbClr val="FFFFFF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Go to </a:t>
            </a:r>
            <a:r>
              <a:rPr b="1" lang="en" sz="3600">
                <a:solidFill>
                  <a:srgbClr val="0000FF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Tuesday</a:t>
            </a:r>
            <a:endParaRPr b="1" sz="3600">
              <a:solidFill>
                <a:srgbClr val="6A6A6A"/>
              </a:solidFill>
              <a:highlight>
                <a:srgbClr val="FFFFFF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3600">
              <a:solidFill>
                <a:srgbClr val="6A6A6A"/>
              </a:solidFill>
              <a:highlight>
                <a:srgbClr val="FFFFFF"/>
              </a:highlight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198" cy="34143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9"/>
          <p:cNvSpPr txBox="1"/>
          <p:nvPr/>
        </p:nvSpPr>
        <p:spPr>
          <a:xfrm>
            <a:off x="280150" y="1162800"/>
            <a:ext cx="79338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99999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// function calls</a:t>
            </a:r>
            <a:endParaRPr sz="1800">
              <a:solidFill>
                <a:srgbClr val="99999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45818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ball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 = </a:t>
            </a:r>
            <a:r>
              <a:rPr lang="en" sz="18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create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();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size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" sz="1800">
                <a:solidFill>
                  <a:srgbClr val="45818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ball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lang="en" sz="18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200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lang="en" sz="18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200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);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color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" sz="1800">
                <a:solidFill>
                  <a:srgbClr val="45818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ball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lang="en" sz="18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255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lang="en" sz="18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lang="en" sz="18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);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move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" sz="1800">
                <a:solidFill>
                  <a:srgbClr val="45818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ball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lang="en" sz="18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50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lang="en" sz="18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50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);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colorRandom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" sz="1800">
                <a:solidFill>
                  <a:srgbClr val="45818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ball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);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zIndex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" sz="1800">
                <a:solidFill>
                  <a:srgbClr val="45818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ball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,</a:t>
            </a:r>
            <a:r>
              <a:rPr lang="en" sz="18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);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CC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repeatMove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(</a:t>
            </a:r>
            <a:r>
              <a:rPr lang="en" sz="1800">
                <a:solidFill>
                  <a:srgbClr val="45818E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ball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" sz="18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" sz="18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, </a:t>
            </a:r>
            <a:r>
              <a:rPr lang="en" sz="18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);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5" name="Google Shape;215;p39"/>
          <p:cNvSpPr txBox="1"/>
          <p:nvPr>
            <p:ph idx="4294967295" type="subTitle"/>
          </p:nvPr>
        </p:nvSpPr>
        <p:spPr>
          <a:xfrm>
            <a:off x="1203750" y="370200"/>
            <a:ext cx="6736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Calling Functions</a:t>
            </a:r>
            <a:endParaRPr sz="3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0"/>
          <p:cNvSpPr txBox="1"/>
          <p:nvPr>
            <p:ph idx="4294967295" type="subTitle"/>
          </p:nvPr>
        </p:nvSpPr>
        <p:spPr>
          <a:xfrm>
            <a:off x="1203750" y="370200"/>
            <a:ext cx="6736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Loops</a:t>
            </a:r>
            <a:endParaRPr sz="36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21" name="Google Shape;221;p40"/>
          <p:cNvSpPr txBox="1"/>
          <p:nvPr/>
        </p:nvSpPr>
        <p:spPr>
          <a:xfrm>
            <a:off x="2244350" y="2162725"/>
            <a:ext cx="5263500" cy="16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99999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// loop exercise</a:t>
            </a:r>
            <a:endParaRPr sz="2400">
              <a:solidFill>
                <a:srgbClr val="999999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4A86E8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var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2400">
                <a:solidFill>
                  <a:srgbClr val="76A5A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counter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= </a:t>
            </a:r>
            <a:r>
              <a:rPr lang="en" sz="24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;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while (</a:t>
            </a:r>
            <a:r>
              <a:rPr lang="en" sz="2400">
                <a:solidFill>
                  <a:srgbClr val="76A5A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counter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&lt; </a:t>
            </a:r>
            <a:r>
              <a:rPr lang="en" sz="24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) {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lang="en" sz="2400">
                <a:solidFill>
                  <a:srgbClr val="E0666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create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();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    </a:t>
            </a:r>
            <a:r>
              <a:rPr lang="en" sz="2400">
                <a:solidFill>
                  <a:srgbClr val="76A5A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counter</a:t>
            </a: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++;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imes New Roman"/>
                <a:ea typeface="Times New Roman"/>
                <a:cs typeface="Times New Roman"/>
                <a:sym typeface="Times New Roman"/>
              </a:rPr>
              <a:t>}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1"/>
          <p:cNvSpPr txBox="1"/>
          <p:nvPr>
            <p:ph idx="4294967295" type="subTitle"/>
          </p:nvPr>
        </p:nvSpPr>
        <p:spPr>
          <a:xfrm>
            <a:off x="1203750" y="359000"/>
            <a:ext cx="6736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Arrays</a:t>
            </a:r>
            <a:endParaRPr sz="36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27" name="Google Shape;22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7550" y="1304000"/>
            <a:ext cx="4631634" cy="36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idx="4294967295" type="subTitle"/>
          </p:nvPr>
        </p:nvSpPr>
        <p:spPr>
          <a:xfrm>
            <a:off x="1203750" y="370200"/>
            <a:ext cx="6736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Team Assignments (announced by  TAs!)</a:t>
            </a:r>
            <a:endParaRPr sz="36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42"/>
          <p:cNvSpPr txBox="1"/>
          <p:nvPr>
            <p:ph idx="4294967295" type="subTitle"/>
          </p:nvPr>
        </p:nvSpPr>
        <p:spPr>
          <a:xfrm>
            <a:off x="1203750" y="359000"/>
            <a:ext cx="6736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Painting 1 - Mona Lisa!</a:t>
            </a:r>
            <a:endParaRPr b="1" sz="3600">
              <a:solidFill>
                <a:srgbClr val="6A6A6A"/>
              </a:solidFill>
              <a:highlight>
                <a:srgbClr val="FFFFFF"/>
              </a:highlight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233" name="Google Shape;233;p42"/>
          <p:cNvSpPr txBox="1"/>
          <p:nvPr/>
        </p:nvSpPr>
        <p:spPr>
          <a:xfrm>
            <a:off x="280150" y="1162800"/>
            <a:ext cx="8684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highlight>
                  <a:srgbClr val="C9DAF8"/>
                </a:highlight>
                <a:latin typeface="Comfortaa"/>
                <a:ea typeface="Comfortaa"/>
                <a:cs typeface="Comfortaa"/>
                <a:sym typeface="Comfortaa"/>
              </a:rPr>
              <a:t>d</a:t>
            </a:r>
            <a:r>
              <a:rPr b="1" lang="en" sz="1800">
                <a:highlight>
                  <a:srgbClr val="C9DAF8"/>
                </a:highlight>
                <a:latin typeface="Comfortaa"/>
                <a:ea typeface="Comfortaa"/>
                <a:cs typeface="Comfortaa"/>
                <a:sym typeface="Comfortaa"/>
              </a:rPr>
              <a:t>ata</a:t>
            </a:r>
            <a:r>
              <a:rPr b="1" lang="en" sz="1800">
                <a:latin typeface="Comfortaa"/>
                <a:ea typeface="Comfortaa"/>
                <a:cs typeface="Comfortaa"/>
                <a:sym typeface="Comfortaa"/>
              </a:rPr>
              <a:t> </a:t>
            </a:r>
            <a:r>
              <a:rPr lang="en" sz="1800">
                <a:latin typeface="Comfortaa"/>
                <a:ea typeface="Comfortaa"/>
                <a:cs typeface="Comfortaa"/>
                <a:sym typeface="Comfortaa"/>
              </a:rPr>
              <a:t>is an array with the painting information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mfortaa"/>
                <a:ea typeface="Comfortaa"/>
                <a:cs typeface="Comfortaa"/>
                <a:sym typeface="Comfortaa"/>
              </a:rPr>
              <a:t>Get the length of data using </a:t>
            </a:r>
            <a:r>
              <a:rPr lang="en" sz="1800">
                <a:highlight>
                  <a:srgbClr val="A4C2F4"/>
                </a:highlight>
                <a:latin typeface="Comfortaa"/>
                <a:ea typeface="Comfortaa"/>
                <a:cs typeface="Comfortaa"/>
                <a:sym typeface="Comfortaa"/>
              </a:rPr>
              <a:t>data.length</a:t>
            </a:r>
            <a:r>
              <a:rPr lang="en" sz="1800">
                <a:latin typeface="Comfortaa"/>
                <a:ea typeface="Comfortaa"/>
                <a:cs typeface="Comfortaa"/>
                <a:sym typeface="Comfortaa"/>
              </a:rPr>
              <a:t> (eg: </a:t>
            </a:r>
            <a:r>
              <a:rPr lang="en" sz="1800"/>
              <a:t>var length = data.length</a:t>
            </a:r>
            <a:r>
              <a:rPr lang="en" sz="1800">
                <a:latin typeface="Comfortaa"/>
                <a:ea typeface="Comfortaa"/>
                <a:cs typeface="Comfortaa"/>
                <a:sym typeface="Comfortaa"/>
              </a:rPr>
              <a:t>)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highlight>
                <a:srgbClr val="A4C2F4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mfortaa"/>
                <a:ea typeface="Comfortaa"/>
                <a:cs typeface="Comfortaa"/>
                <a:sym typeface="Comfortaa"/>
              </a:rPr>
              <a:t>Loop through it, creating a ball at the location for each color</a:t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mfortaa"/>
                <a:ea typeface="Comfortaa"/>
                <a:cs typeface="Comfortaa"/>
                <a:sym typeface="Comfortaa"/>
              </a:rPr>
              <a:t>Some useful attributes: </a:t>
            </a:r>
            <a:r>
              <a:rPr lang="en" sz="1800">
                <a:highlight>
                  <a:srgbClr val="A4C2F4"/>
                </a:highlight>
                <a:latin typeface="Comfortaa"/>
                <a:ea typeface="Comfortaa"/>
                <a:cs typeface="Comfortaa"/>
                <a:sym typeface="Comfortaa"/>
              </a:rPr>
              <a:t>ball.x</a:t>
            </a:r>
            <a:r>
              <a:rPr lang="en" sz="1800"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lang="en" sz="1800">
                <a:highlight>
                  <a:srgbClr val="A4C2F4"/>
                </a:highlight>
                <a:latin typeface="Comfortaa"/>
                <a:ea typeface="Comfortaa"/>
                <a:cs typeface="Comfortaa"/>
                <a:sym typeface="Comfortaa"/>
              </a:rPr>
              <a:t>ball.y</a:t>
            </a:r>
            <a:r>
              <a:rPr lang="en" sz="1800">
                <a:latin typeface="Comfortaa"/>
                <a:ea typeface="Comfortaa"/>
                <a:cs typeface="Comfortaa"/>
                <a:sym typeface="Comfortaa"/>
              </a:rPr>
              <a:t>, </a:t>
            </a:r>
            <a:r>
              <a:rPr lang="en" sz="1800">
                <a:highlight>
                  <a:srgbClr val="A4C2F4"/>
                </a:highlight>
                <a:latin typeface="Comfortaa"/>
                <a:ea typeface="Comfortaa"/>
                <a:cs typeface="Comfortaa"/>
                <a:sym typeface="Comfortaa"/>
              </a:rPr>
              <a:t>ball.color</a:t>
            </a:r>
            <a:endParaRPr sz="1800">
              <a:highlight>
                <a:srgbClr val="A4C2F4"/>
              </a:highlight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3"/>
          <p:cNvSpPr txBox="1"/>
          <p:nvPr>
            <p:ph idx="4294967295" type="subTitle"/>
          </p:nvPr>
        </p:nvSpPr>
        <p:spPr>
          <a:xfrm>
            <a:off x="1203750" y="359000"/>
            <a:ext cx="6736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Mona Lisa Solution!</a:t>
            </a:r>
            <a:endParaRPr b="1" sz="3600">
              <a:solidFill>
                <a:srgbClr val="6A6A6A"/>
              </a:solidFill>
              <a:highlight>
                <a:srgbClr val="FFFFFF"/>
              </a:highlight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239" name="Google Shape;23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04000"/>
            <a:ext cx="8839203" cy="34666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5218077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5"/>
          <p:cNvSpPr txBox="1"/>
          <p:nvPr>
            <p:ph idx="4294967295" type="subTitle"/>
          </p:nvPr>
        </p:nvSpPr>
        <p:spPr>
          <a:xfrm>
            <a:off x="1595100" y="1509075"/>
            <a:ext cx="5953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48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Milestone 1</a:t>
            </a:r>
            <a:endParaRPr b="1" sz="2400">
              <a:solidFill>
                <a:srgbClr val="6A6A6A"/>
              </a:solidFill>
              <a:highlight>
                <a:srgbClr val="FFFFFF"/>
              </a:highlight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6"/>
          <p:cNvSpPr txBox="1"/>
          <p:nvPr/>
        </p:nvSpPr>
        <p:spPr>
          <a:xfrm>
            <a:off x="970300" y="449500"/>
            <a:ext cx="7366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End of Day Task - Reflection</a:t>
            </a:r>
            <a:endParaRPr b="1" sz="3600">
              <a:solidFill>
                <a:srgbClr val="6A6A6A"/>
              </a:solidFill>
              <a:highlight>
                <a:srgbClr val="FFFFFF"/>
              </a:highlight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idx="4294967295" type="subTitle"/>
          </p:nvPr>
        </p:nvSpPr>
        <p:spPr>
          <a:xfrm>
            <a:off x="1203750" y="370200"/>
            <a:ext cx="6736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Magic Trick!</a:t>
            </a:r>
            <a:endParaRPr sz="36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4500" y="1162800"/>
            <a:ext cx="7025434" cy="3675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idx="4294967295" type="subTitle"/>
          </p:nvPr>
        </p:nvSpPr>
        <p:spPr>
          <a:xfrm>
            <a:off x="1203750" y="370200"/>
            <a:ext cx="6736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Your Turn!</a:t>
            </a:r>
            <a:endParaRPr sz="36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7" name="Google Shape;77;p17"/>
          <p:cNvSpPr txBox="1"/>
          <p:nvPr/>
        </p:nvSpPr>
        <p:spPr>
          <a:xfrm>
            <a:off x="434650" y="1469575"/>
            <a:ext cx="8134500" cy="30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Comfortaa"/>
              <a:buAutoNum type="arabicParenR"/>
            </a:pP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In your teams, try to figure out the trick!</a:t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Comfortaa"/>
              <a:buAutoNum type="arabicParenR"/>
            </a:pP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Have one representative do it for another team</a:t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SzPts val="2800"/>
              <a:buFont typeface="Comfortaa"/>
              <a:buAutoNum type="arabicParenR"/>
            </a:pPr>
            <a:r>
              <a:rPr lang="en" sz="2800">
                <a:latin typeface="Comfortaa"/>
                <a:ea typeface="Comfortaa"/>
                <a:cs typeface="Comfortaa"/>
                <a:sym typeface="Comfortaa"/>
              </a:rPr>
              <a:t>See who’s the best!</a:t>
            </a:r>
            <a:endParaRPr sz="28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54775" y="1300163"/>
            <a:ext cx="2857500" cy="254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7339" y="710001"/>
            <a:ext cx="7389324" cy="354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 txBox="1"/>
          <p:nvPr>
            <p:ph idx="4294967295" type="subTitle"/>
          </p:nvPr>
        </p:nvSpPr>
        <p:spPr>
          <a:xfrm>
            <a:off x="357025" y="4885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70,273                                                                                                                              </a:t>
            </a:r>
            <a:endParaRPr sz="36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3" name="Google Shape;9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525" y="1598400"/>
            <a:ext cx="8991600" cy="265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1"/>
          <p:cNvSpPr txBox="1"/>
          <p:nvPr>
            <p:ph idx="4294967295" type="subTitle"/>
          </p:nvPr>
        </p:nvSpPr>
        <p:spPr>
          <a:xfrm>
            <a:off x="1203750" y="370200"/>
            <a:ext cx="6736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600">
                <a:solidFill>
                  <a:srgbClr val="6A6A6A"/>
                </a:solidFill>
                <a:highlight>
                  <a:srgbClr val="FFFFFF"/>
                </a:highlight>
                <a:latin typeface="Comfortaa"/>
                <a:ea typeface="Comfortaa"/>
                <a:cs typeface="Comfortaa"/>
                <a:sym typeface="Comfortaa"/>
              </a:rPr>
              <a:t>Why do we count in multiples of 10?</a:t>
            </a:r>
            <a:endParaRPr sz="36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9" name="Google Shape;9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0588" y="1891700"/>
            <a:ext cx="4342824" cy="2884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